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f2f1416b3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f2f1416b3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b345f3a1e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b345f3a1e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torch 2.9.1, jax 0.6.2, </a:t>
            </a:r>
            <a:r>
              <a:rPr lang="ko"/>
              <a:t>기존 18시간 -&gt; 3시간 1/6토막..??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b31c3257f5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b31c3257f5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f2f1416b3_5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f2f1416b3_5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a930adbd6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a930adbd6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b31c3257f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b31c3257f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b31c3257f5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b31c3257f5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집에 왜 있는지는 모르겠지만, 남는게 있어서 가져왔습니다.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내부망으로 접속시, 1Gbps로 사용 가능함. p2p 속도 good, 미니 pc 성능 이슈로, 빠른데 느림.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VPN 서버도 집에 왜 있는지는 모르겠지만, 라즈베리파이3 보드가 남아서 이걸로 구축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b31c3257f5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b31c3257f5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b31c3257f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b31c3257f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b31c3257f5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b31c3257f5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왜 하는가? : C++ 코드 이전으로, control 시 50 -&gt; 100hz로 증가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b345f3a1e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b345f3a1e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왜 하는가? : C++ 코드 이전으로, control 시 50 -&gt; 100hz로 증가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s://www.notion.so/RealityLab-2cdf6f41de51803f9997d7d7559a4599#2cff6f41de5180d6b772ffd0f7996ef4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5150" y="0"/>
            <a:ext cx="9144000" cy="601500"/>
          </a:xfrm>
          <a:prstGeom prst="rect">
            <a:avLst/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76200">
              <a:srgbClr val="595959">
                <a:alpha val="16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1447000"/>
            <a:ext cx="8520600" cy="9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90500" rtl="0" algn="ctr">
              <a:lnSpc>
                <a:spcPct val="91283"/>
              </a:lnSpc>
              <a:spcBef>
                <a:spcPts val="600"/>
              </a:spcBef>
              <a:spcAft>
                <a:spcPts val="900"/>
              </a:spcAft>
              <a:buNone/>
            </a:pPr>
            <a:r>
              <a:rPr b="1" lang="ko" sz="32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Weekly Report 2025-12-23</a:t>
            </a:r>
            <a:endParaRPr b="1" sz="5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11700" y="2661775"/>
            <a:ext cx="8520600" cy="19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2800">
                <a:solidFill>
                  <a:schemeClr val="dk1"/>
                </a:solidFill>
                <a:highlight>
                  <a:srgbClr val="FFFFFF"/>
                </a:highlight>
              </a:rPr>
              <a:t>Written on Dec 23, 2025</a:t>
            </a:r>
            <a:endParaRPr i="1" sz="28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8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2800">
                <a:solidFill>
                  <a:srgbClr val="000000"/>
                </a:solidFill>
                <a:highlight>
                  <a:srgbClr val="FFFFFF"/>
                </a:highlight>
              </a:rPr>
              <a:t>Presenter : </a:t>
            </a:r>
            <a:r>
              <a:rPr i="1" lang="ko" sz="2800">
                <a:highlight>
                  <a:srgbClr val="FFFFFF"/>
                </a:highlight>
              </a:rPr>
              <a:t>EunwooSong</a:t>
            </a:r>
            <a:endParaRPr i="1" sz="28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2800">
                <a:highlight>
                  <a:srgbClr val="FFFFFF"/>
                </a:highlight>
              </a:rPr>
              <a:t>song200348@gmail.com</a:t>
            </a:r>
            <a:endParaRPr i="1" sz="28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600" y="4899350"/>
            <a:ext cx="9144000" cy="244200"/>
          </a:xfrm>
          <a:prstGeom prst="rect">
            <a:avLst/>
          </a:prstGeom>
          <a:gradFill>
            <a:gsLst>
              <a:gs pos="0">
                <a:srgbClr val="1C4587"/>
              </a:gs>
              <a:gs pos="96000">
                <a:srgbClr val="006794"/>
              </a:gs>
              <a:gs pos="100000">
                <a:srgbClr val="6D9EEB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525" y="174700"/>
            <a:ext cx="1813099" cy="30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" name="Google Shape;59;p13"/>
          <p:cNvCxnSpPr/>
          <p:nvPr/>
        </p:nvCxnSpPr>
        <p:spPr>
          <a:xfrm>
            <a:off x="361375" y="1408050"/>
            <a:ext cx="8309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13"/>
          <p:cNvCxnSpPr/>
          <p:nvPr/>
        </p:nvCxnSpPr>
        <p:spPr>
          <a:xfrm>
            <a:off x="361375" y="2430100"/>
            <a:ext cx="8309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13"/>
          <p:cNvSpPr txBox="1"/>
          <p:nvPr/>
        </p:nvSpPr>
        <p:spPr>
          <a:xfrm>
            <a:off x="6479075" y="4888550"/>
            <a:ext cx="2668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ko" sz="750">
                <a:solidFill>
                  <a:schemeClr val="lt1"/>
                </a:solidFill>
              </a:rPr>
              <a:t>Copyright 2024 Global School of Media</a:t>
            </a:r>
            <a:endParaRPr b="1" sz="750">
              <a:solidFill>
                <a:schemeClr val="lt1"/>
              </a:solidFill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6079075" y="2452175"/>
            <a:ext cx="259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ko">
                <a:solidFill>
                  <a:srgbClr val="4A86E8"/>
                </a:solidFill>
              </a:rPr>
              <a:t>ToddlerBot Simulation</a:t>
            </a:r>
            <a:endParaRPr i="1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235500" y="549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500"/>
              <a:t>개선된 코드</a:t>
            </a:r>
            <a:endParaRPr b="1" i="1" sz="2500"/>
          </a:p>
        </p:txBody>
      </p:sp>
      <p:sp>
        <p:nvSpPr>
          <p:cNvPr id="146" name="Google Shape;146;p22"/>
          <p:cNvSpPr/>
          <p:nvPr/>
        </p:nvSpPr>
        <p:spPr>
          <a:xfrm>
            <a:off x="245225" y="1122425"/>
            <a:ext cx="8520600" cy="25200"/>
          </a:xfrm>
          <a:prstGeom prst="rect">
            <a:avLst/>
          </a:prstGeom>
          <a:gradFill>
            <a:gsLst>
              <a:gs pos="0">
                <a:srgbClr val="1C4587"/>
              </a:gs>
              <a:gs pos="51000">
                <a:srgbClr val="006794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525" y="174700"/>
            <a:ext cx="1813099" cy="3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 txBox="1"/>
          <p:nvPr/>
        </p:nvSpPr>
        <p:spPr>
          <a:xfrm>
            <a:off x="3600" y="4899350"/>
            <a:ext cx="9144000" cy="244200"/>
          </a:xfrm>
          <a:prstGeom prst="rect">
            <a:avLst/>
          </a:prstGeom>
          <a:gradFill>
            <a:gsLst>
              <a:gs pos="0">
                <a:srgbClr val="1C4587"/>
              </a:gs>
              <a:gs pos="96000">
                <a:srgbClr val="006794"/>
              </a:gs>
              <a:gs pos="100000">
                <a:srgbClr val="6D9EEB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6479075" y="4888550"/>
            <a:ext cx="2668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ko" sz="750">
                <a:solidFill>
                  <a:schemeClr val="lt1"/>
                </a:solidFill>
              </a:rPr>
              <a:t>Copyright 2024 Global School of Media</a:t>
            </a:r>
            <a:endParaRPr b="1" sz="750">
              <a:solidFill>
                <a:schemeClr val="lt1"/>
              </a:solidFill>
            </a:endParaRPr>
          </a:p>
        </p:txBody>
      </p:sp>
      <p:pic>
        <p:nvPicPr>
          <p:cNvPr id="150" name="Google Shape;150;p22" title="Toddlerbot - Clipchamp로 제작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8550" y="1328013"/>
            <a:ext cx="5955050" cy="335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235500" y="549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500"/>
              <a:t>Todo</a:t>
            </a:r>
            <a:endParaRPr b="1" i="1" sz="2500"/>
          </a:p>
        </p:txBody>
      </p:sp>
      <p:sp>
        <p:nvSpPr>
          <p:cNvPr id="156" name="Google Shape;156;p23"/>
          <p:cNvSpPr/>
          <p:nvPr/>
        </p:nvSpPr>
        <p:spPr>
          <a:xfrm>
            <a:off x="245225" y="1122425"/>
            <a:ext cx="8520600" cy="25200"/>
          </a:xfrm>
          <a:prstGeom prst="rect">
            <a:avLst/>
          </a:prstGeom>
          <a:gradFill>
            <a:gsLst>
              <a:gs pos="0">
                <a:srgbClr val="1C4587"/>
              </a:gs>
              <a:gs pos="51000">
                <a:srgbClr val="006794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525" y="174700"/>
            <a:ext cx="1813099" cy="3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/>
          <p:nvPr/>
        </p:nvSpPr>
        <p:spPr>
          <a:xfrm>
            <a:off x="3600" y="4899350"/>
            <a:ext cx="9144000" cy="244200"/>
          </a:xfrm>
          <a:prstGeom prst="rect">
            <a:avLst/>
          </a:prstGeom>
          <a:gradFill>
            <a:gsLst>
              <a:gs pos="0">
                <a:srgbClr val="1C4587"/>
              </a:gs>
              <a:gs pos="96000">
                <a:srgbClr val="006794"/>
              </a:gs>
              <a:gs pos="100000">
                <a:srgbClr val="6D9EEB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245225" y="1147625"/>
            <a:ext cx="8520600" cy="32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모터 열 저항 측정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Mujoco에 열 저항 코드 추가 후, 학습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6479075" y="4888550"/>
            <a:ext cx="2668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ko" sz="750">
                <a:solidFill>
                  <a:schemeClr val="lt1"/>
                </a:solidFill>
              </a:rPr>
              <a:t>Copyright 2024 Global School of Media</a:t>
            </a:r>
            <a:endParaRPr b="1" sz="7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235500" y="549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500"/>
              <a:t>Index.</a:t>
            </a:r>
            <a:endParaRPr b="1" i="1" sz="2500"/>
          </a:p>
        </p:txBody>
      </p:sp>
      <p:sp>
        <p:nvSpPr>
          <p:cNvPr id="68" name="Google Shape;68;p14"/>
          <p:cNvSpPr/>
          <p:nvPr/>
        </p:nvSpPr>
        <p:spPr>
          <a:xfrm>
            <a:off x="245225" y="1122425"/>
            <a:ext cx="8520600" cy="25200"/>
          </a:xfrm>
          <a:prstGeom prst="rect">
            <a:avLst/>
          </a:prstGeom>
          <a:gradFill>
            <a:gsLst>
              <a:gs pos="0">
                <a:srgbClr val="1C4587"/>
              </a:gs>
              <a:gs pos="51000">
                <a:srgbClr val="006794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525" y="174700"/>
            <a:ext cx="1813099" cy="3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3600" y="4899350"/>
            <a:ext cx="9144000" cy="244200"/>
          </a:xfrm>
          <a:prstGeom prst="rect">
            <a:avLst/>
          </a:prstGeom>
          <a:gradFill>
            <a:gsLst>
              <a:gs pos="0">
                <a:srgbClr val="1C4587"/>
              </a:gs>
              <a:gs pos="96000">
                <a:srgbClr val="006794"/>
              </a:gs>
              <a:gs pos="100000">
                <a:srgbClr val="6D9EEB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245225" y="1147625"/>
            <a:ext cx="8520600" cy="32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NEIT-AX 인턴십 신청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Reality 서버 세팅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Toddlerbot 2.0 Migration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6479075" y="4888550"/>
            <a:ext cx="2668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ko" sz="750">
                <a:solidFill>
                  <a:schemeClr val="lt1"/>
                </a:solidFill>
              </a:rPr>
              <a:t>Copyright 2024 Global School of Media</a:t>
            </a:r>
            <a:endParaRPr b="1" sz="7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235500" y="2233450"/>
            <a:ext cx="8520600" cy="65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3000"/>
              <a:t>Reality 서버 세팅</a:t>
            </a:r>
            <a:endParaRPr b="1" sz="3000"/>
          </a:p>
        </p:txBody>
      </p:sp>
      <p:sp>
        <p:nvSpPr>
          <p:cNvPr id="78" name="Google Shape;78;p15"/>
          <p:cNvSpPr/>
          <p:nvPr/>
        </p:nvSpPr>
        <p:spPr>
          <a:xfrm>
            <a:off x="245225" y="2884850"/>
            <a:ext cx="8520600" cy="25200"/>
          </a:xfrm>
          <a:prstGeom prst="rect">
            <a:avLst/>
          </a:prstGeom>
          <a:gradFill>
            <a:gsLst>
              <a:gs pos="0">
                <a:srgbClr val="1C4587"/>
              </a:gs>
              <a:gs pos="51000">
                <a:srgbClr val="006794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525" y="174700"/>
            <a:ext cx="1813099" cy="3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3600" y="4899350"/>
            <a:ext cx="9144000" cy="244200"/>
          </a:xfrm>
          <a:prstGeom prst="rect">
            <a:avLst/>
          </a:prstGeom>
          <a:gradFill>
            <a:gsLst>
              <a:gs pos="0">
                <a:srgbClr val="1C4587"/>
              </a:gs>
              <a:gs pos="96000">
                <a:srgbClr val="006794"/>
              </a:gs>
              <a:gs pos="100000">
                <a:srgbClr val="6D9EEB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6479075" y="4888550"/>
            <a:ext cx="2668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ko" sz="750">
                <a:solidFill>
                  <a:schemeClr val="lt1"/>
                </a:solidFill>
              </a:rPr>
              <a:t>Copyright 2024 Global School of Media</a:t>
            </a:r>
            <a:endParaRPr b="1" sz="7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235500" y="549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500"/>
              <a:t>Overview</a:t>
            </a:r>
            <a:endParaRPr b="1" i="1" sz="2500"/>
          </a:p>
        </p:txBody>
      </p:sp>
      <p:sp>
        <p:nvSpPr>
          <p:cNvPr id="87" name="Google Shape;87;p16"/>
          <p:cNvSpPr/>
          <p:nvPr/>
        </p:nvSpPr>
        <p:spPr>
          <a:xfrm>
            <a:off x="245225" y="1122425"/>
            <a:ext cx="8520600" cy="25200"/>
          </a:xfrm>
          <a:prstGeom prst="rect">
            <a:avLst/>
          </a:prstGeom>
          <a:gradFill>
            <a:gsLst>
              <a:gs pos="0">
                <a:srgbClr val="1C4587"/>
              </a:gs>
              <a:gs pos="51000">
                <a:srgbClr val="006794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525" y="174700"/>
            <a:ext cx="1813099" cy="3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3600" y="4899350"/>
            <a:ext cx="9144000" cy="244200"/>
          </a:xfrm>
          <a:prstGeom prst="rect">
            <a:avLst/>
          </a:prstGeom>
          <a:gradFill>
            <a:gsLst>
              <a:gs pos="0">
                <a:srgbClr val="1C4587"/>
              </a:gs>
              <a:gs pos="96000">
                <a:srgbClr val="006794"/>
              </a:gs>
              <a:gs pos="100000">
                <a:srgbClr val="6D9EEB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245225" y="1147625"/>
            <a:ext cx="8520600" cy="32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CUDA 12.0, 12.6, 12.8, 13.0 etc…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Driver: 570.195 (open)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open 외에는 설치가 안됩니다.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CUDA 13이상 부터 580을 설치해야 합니다.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CUDA 12인 프로젝트가 많으므로, 570으로 설치.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VNC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TurboVNC Viewer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chemeClr val="lt1"/>
                </a:highlight>
              </a:rPr>
              <a:t>PyTorch sm120 support ver</a:t>
            </a:r>
            <a:endParaRPr sz="1800">
              <a:solidFill>
                <a:srgbClr val="0D0D0D"/>
              </a:solidFill>
              <a:highlight>
                <a:schemeClr val="lt1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chemeClr val="lt1"/>
                </a:highlight>
              </a:rPr>
              <a:t>CUDA 12.8 +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6479075" y="4888550"/>
            <a:ext cx="2668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ko" sz="750">
                <a:solidFill>
                  <a:schemeClr val="lt1"/>
                </a:solidFill>
              </a:rPr>
              <a:t>Copyright 2024 Global School of Media</a:t>
            </a:r>
            <a:endParaRPr b="1" sz="7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235500" y="549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500"/>
              <a:t>Issue…</a:t>
            </a:r>
            <a:endParaRPr b="1" i="1" sz="2500"/>
          </a:p>
        </p:txBody>
      </p:sp>
      <p:sp>
        <p:nvSpPr>
          <p:cNvPr id="97" name="Google Shape;97;p17"/>
          <p:cNvSpPr/>
          <p:nvPr/>
        </p:nvSpPr>
        <p:spPr>
          <a:xfrm>
            <a:off x="245225" y="1122425"/>
            <a:ext cx="8520600" cy="25200"/>
          </a:xfrm>
          <a:prstGeom prst="rect">
            <a:avLst/>
          </a:prstGeom>
          <a:gradFill>
            <a:gsLst>
              <a:gs pos="0">
                <a:srgbClr val="1C4587"/>
              </a:gs>
              <a:gs pos="51000">
                <a:srgbClr val="006794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525" y="174700"/>
            <a:ext cx="1813099" cy="3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/>
        </p:nvSpPr>
        <p:spPr>
          <a:xfrm>
            <a:off x="3600" y="4899350"/>
            <a:ext cx="9144000" cy="244200"/>
          </a:xfrm>
          <a:prstGeom prst="rect">
            <a:avLst/>
          </a:prstGeom>
          <a:gradFill>
            <a:gsLst>
              <a:gs pos="0">
                <a:srgbClr val="1C4587"/>
              </a:gs>
              <a:gs pos="96000">
                <a:srgbClr val="006794"/>
              </a:gs>
              <a:gs pos="100000">
                <a:srgbClr val="6D9EEB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245225" y="1147625"/>
            <a:ext cx="8520600" cy="32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RTX PRO 6000 인식이 안됨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접촉 불량으로, 탈착 후 다시 장착해 오류 해결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원격 접속시 차단.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학교망에서 외부에서의 직접 연결(ssh 등)이 차단되어, VPN으로 해결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랜포트 부족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1Gbps 스위치 허브 장착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6479075" y="4888550"/>
            <a:ext cx="2668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ko" sz="750">
                <a:solidFill>
                  <a:schemeClr val="lt1"/>
                </a:solidFill>
              </a:rPr>
              <a:t>Copyright 2024 Global School of Media</a:t>
            </a:r>
            <a:endParaRPr b="1" sz="7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235500" y="549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500"/>
              <a:t>세팅 방법</a:t>
            </a:r>
            <a:endParaRPr b="1" i="1" sz="2500"/>
          </a:p>
        </p:txBody>
      </p:sp>
      <p:sp>
        <p:nvSpPr>
          <p:cNvPr id="107" name="Google Shape;107;p18"/>
          <p:cNvSpPr/>
          <p:nvPr/>
        </p:nvSpPr>
        <p:spPr>
          <a:xfrm>
            <a:off x="245225" y="1122425"/>
            <a:ext cx="8520600" cy="25200"/>
          </a:xfrm>
          <a:prstGeom prst="rect">
            <a:avLst/>
          </a:prstGeom>
          <a:gradFill>
            <a:gsLst>
              <a:gs pos="0">
                <a:srgbClr val="1C4587"/>
              </a:gs>
              <a:gs pos="51000">
                <a:srgbClr val="006794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525" y="174700"/>
            <a:ext cx="1813099" cy="3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/>
        </p:nvSpPr>
        <p:spPr>
          <a:xfrm>
            <a:off x="3600" y="4899350"/>
            <a:ext cx="9144000" cy="244200"/>
          </a:xfrm>
          <a:prstGeom prst="rect">
            <a:avLst/>
          </a:prstGeom>
          <a:gradFill>
            <a:gsLst>
              <a:gs pos="0">
                <a:srgbClr val="1C4587"/>
              </a:gs>
              <a:gs pos="96000">
                <a:srgbClr val="006794"/>
              </a:gs>
              <a:gs pos="100000">
                <a:srgbClr val="6D9EEB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245225" y="1147625"/>
            <a:ext cx="8520600" cy="32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아래 노션에 정리해두었습니다!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https://www.notion.so/RealityLab-2cdf6f41de51803f9997d7d7559a4599#2cff6f41de5180d6b772ffd0f7996ef4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6479075" y="4888550"/>
            <a:ext cx="2668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ko" sz="750">
                <a:solidFill>
                  <a:schemeClr val="lt1"/>
                </a:solidFill>
              </a:rPr>
              <a:t>Copyright 2024 Global School of Media</a:t>
            </a:r>
            <a:endParaRPr b="1" sz="7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235500" y="2233450"/>
            <a:ext cx="8520600" cy="65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3000"/>
              <a:t>Toddlerbot 2.0 Migration</a:t>
            </a:r>
            <a:endParaRPr b="1" sz="3000"/>
          </a:p>
        </p:txBody>
      </p:sp>
      <p:sp>
        <p:nvSpPr>
          <p:cNvPr id="117" name="Google Shape;117;p19"/>
          <p:cNvSpPr/>
          <p:nvPr/>
        </p:nvSpPr>
        <p:spPr>
          <a:xfrm>
            <a:off x="245225" y="2884850"/>
            <a:ext cx="8520600" cy="25200"/>
          </a:xfrm>
          <a:prstGeom prst="rect">
            <a:avLst/>
          </a:prstGeom>
          <a:gradFill>
            <a:gsLst>
              <a:gs pos="0">
                <a:srgbClr val="1C4587"/>
              </a:gs>
              <a:gs pos="51000">
                <a:srgbClr val="006794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525" y="174700"/>
            <a:ext cx="1813099" cy="3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/>
        </p:nvSpPr>
        <p:spPr>
          <a:xfrm>
            <a:off x="3600" y="4899350"/>
            <a:ext cx="9144000" cy="244200"/>
          </a:xfrm>
          <a:prstGeom prst="rect">
            <a:avLst/>
          </a:prstGeom>
          <a:gradFill>
            <a:gsLst>
              <a:gs pos="0">
                <a:srgbClr val="1C4587"/>
              </a:gs>
              <a:gs pos="96000">
                <a:srgbClr val="006794"/>
              </a:gs>
              <a:gs pos="100000">
                <a:srgbClr val="6D9EEB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6479075" y="4888550"/>
            <a:ext cx="2668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ko" sz="750">
                <a:solidFill>
                  <a:schemeClr val="lt1"/>
                </a:solidFill>
              </a:rPr>
              <a:t>Copyright 2024 Global School of Media</a:t>
            </a:r>
            <a:endParaRPr b="1" sz="7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235500" y="549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500"/>
              <a:t>Migration 진행 상황</a:t>
            </a:r>
            <a:endParaRPr b="1" i="1" sz="2500"/>
          </a:p>
        </p:txBody>
      </p:sp>
      <p:sp>
        <p:nvSpPr>
          <p:cNvPr id="126" name="Google Shape;126;p20"/>
          <p:cNvSpPr/>
          <p:nvPr/>
        </p:nvSpPr>
        <p:spPr>
          <a:xfrm>
            <a:off x="245225" y="1122425"/>
            <a:ext cx="8520600" cy="25200"/>
          </a:xfrm>
          <a:prstGeom prst="rect">
            <a:avLst/>
          </a:prstGeom>
          <a:gradFill>
            <a:gsLst>
              <a:gs pos="0">
                <a:srgbClr val="1C4587"/>
              </a:gs>
              <a:gs pos="51000">
                <a:srgbClr val="006794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525" y="174700"/>
            <a:ext cx="1813099" cy="3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/>
        </p:nvSpPr>
        <p:spPr>
          <a:xfrm>
            <a:off x="3600" y="4899350"/>
            <a:ext cx="9144000" cy="244200"/>
          </a:xfrm>
          <a:prstGeom prst="rect">
            <a:avLst/>
          </a:prstGeom>
          <a:gradFill>
            <a:gsLst>
              <a:gs pos="0">
                <a:srgbClr val="1C4587"/>
              </a:gs>
              <a:gs pos="96000">
                <a:srgbClr val="006794"/>
              </a:gs>
              <a:gs pos="100000">
                <a:srgbClr val="6D9EEB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245225" y="1147625"/>
            <a:ext cx="8520600" cy="32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버전 충돌 해결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학습 가능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Toddlerbot sim to real 시, 오류 발생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Dynamicel SDK, C++로 이전한 코드에서 오류 발생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마무리 이후, Endurance Test 진행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6479075" y="4888550"/>
            <a:ext cx="2668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ko" sz="750">
                <a:solidFill>
                  <a:schemeClr val="lt1"/>
                </a:solidFill>
              </a:rPr>
              <a:t>Copyright 2024 Global School of Media</a:t>
            </a:r>
            <a:endParaRPr b="1" sz="7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235500" y="549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500"/>
              <a:t>Ver…</a:t>
            </a:r>
            <a:endParaRPr b="1" i="1" sz="2500"/>
          </a:p>
        </p:txBody>
      </p:sp>
      <p:sp>
        <p:nvSpPr>
          <p:cNvPr id="136" name="Google Shape;136;p21"/>
          <p:cNvSpPr/>
          <p:nvPr/>
        </p:nvSpPr>
        <p:spPr>
          <a:xfrm>
            <a:off x="245225" y="1122425"/>
            <a:ext cx="8520600" cy="25200"/>
          </a:xfrm>
          <a:prstGeom prst="rect">
            <a:avLst/>
          </a:prstGeom>
          <a:gradFill>
            <a:gsLst>
              <a:gs pos="0">
                <a:srgbClr val="1C4587"/>
              </a:gs>
              <a:gs pos="51000">
                <a:srgbClr val="006794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525" y="174700"/>
            <a:ext cx="1813099" cy="30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3600" y="4899350"/>
            <a:ext cx="9144000" cy="244200"/>
          </a:xfrm>
          <a:prstGeom prst="rect">
            <a:avLst/>
          </a:prstGeom>
          <a:gradFill>
            <a:gsLst>
              <a:gs pos="0">
                <a:srgbClr val="1C4587"/>
              </a:gs>
              <a:gs pos="96000">
                <a:srgbClr val="006794"/>
              </a:gs>
              <a:gs pos="100000">
                <a:srgbClr val="6D9EEB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245225" y="1147625"/>
            <a:ext cx="8520600" cy="32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PyTorch: 2.5.1 -&gt; 2.9.1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-"/>
            </a:pPr>
            <a:r>
              <a:rPr lang="ko" sz="1800">
                <a:solidFill>
                  <a:srgbClr val="0D0D0D"/>
                </a:solidFill>
                <a:highlight>
                  <a:srgbClr val="FFFFFF"/>
                </a:highlight>
              </a:rPr>
              <a:t>Jax: 0.4.28 -&gt; 0.6.2</a:t>
            </a:r>
            <a:endParaRPr sz="180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6479075" y="4888550"/>
            <a:ext cx="26688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ko" sz="750">
                <a:solidFill>
                  <a:schemeClr val="lt1"/>
                </a:solidFill>
              </a:rPr>
              <a:t>Copyright 2024 Global School of Media</a:t>
            </a:r>
            <a:endParaRPr b="1" sz="7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